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Slab"/>
      <p:regular r:id="rId17"/>
      <p:bold r:id="rId18"/>
    </p:embeddedFon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fcd1971c93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fcd1971c93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Arial"/>
              <a:buAutoNum type="arabicParenR"/>
            </a:pPr>
            <a:r>
              <a:rPr b="1" lang="en">
                <a:solidFill>
                  <a:schemeClr val="dk1"/>
                </a:solidFill>
              </a:rPr>
              <a:t>Theoretical Sense of freedom - life determined by rules and apply rules to self</a:t>
            </a:r>
            <a:endParaRPr b="1">
              <a:solidFill>
                <a:schemeClr val="dk1"/>
              </a:solidFill>
            </a:endParaRPr>
          </a:p>
          <a:p>
            <a:pPr indent="-298450" lvl="1" marL="914400" rtl="0" algn="l">
              <a:lnSpc>
                <a:spcPct val="115000"/>
              </a:lnSpc>
              <a:spcBef>
                <a:spcPts val="0"/>
              </a:spcBef>
              <a:spcAft>
                <a:spcPts val="0"/>
              </a:spcAft>
              <a:buClr>
                <a:schemeClr val="dk1"/>
              </a:buClr>
              <a:buSzPts val="1100"/>
              <a:buFont typeface="Arial"/>
              <a:buAutoNum type="alphaLcParenR"/>
            </a:pPr>
            <a:r>
              <a:rPr lang="en">
                <a:solidFill>
                  <a:schemeClr val="dk1"/>
                </a:solidFill>
              </a:rPr>
              <a:t>Philosophical Sense Extremes:</a:t>
            </a:r>
            <a:endParaRPr>
              <a:solidFill>
                <a:schemeClr val="dk1"/>
              </a:solidFill>
            </a:endParaRPr>
          </a:p>
          <a:p>
            <a:pPr indent="-298450" lvl="3" marL="1828800" rtl="0" algn="l">
              <a:lnSpc>
                <a:spcPct val="115000"/>
              </a:lnSpc>
              <a:spcBef>
                <a:spcPts val="0"/>
              </a:spcBef>
              <a:spcAft>
                <a:spcPts val="0"/>
              </a:spcAft>
              <a:buClr>
                <a:schemeClr val="dk1"/>
              </a:buClr>
              <a:buSzPts val="1100"/>
              <a:buFont typeface="Arial"/>
              <a:buAutoNum type="arabicParenBoth"/>
            </a:pPr>
            <a:r>
              <a:rPr lang="en">
                <a:solidFill>
                  <a:schemeClr val="dk1"/>
                </a:solidFill>
              </a:rPr>
              <a:t>Rules by others (constrained)</a:t>
            </a:r>
            <a:endParaRPr>
              <a:solidFill>
                <a:schemeClr val="dk1"/>
              </a:solidFill>
            </a:endParaRPr>
          </a:p>
          <a:p>
            <a:pPr indent="-298450" lvl="3" marL="1828800" rtl="0" algn="l">
              <a:lnSpc>
                <a:spcPct val="115000"/>
              </a:lnSpc>
              <a:spcBef>
                <a:spcPts val="0"/>
              </a:spcBef>
              <a:spcAft>
                <a:spcPts val="0"/>
              </a:spcAft>
              <a:buClr>
                <a:schemeClr val="dk1"/>
              </a:buClr>
              <a:buSzPts val="1100"/>
              <a:buFont typeface="Arial"/>
              <a:buAutoNum type="arabicParenBoth"/>
            </a:pPr>
            <a:r>
              <a:rPr lang="en">
                <a:solidFill>
                  <a:schemeClr val="dk1"/>
                </a:solidFill>
              </a:rPr>
              <a:t>No Rules to guide actions or purpose or intention (acting pointlessly - do not think that is freedom. This is random action)</a:t>
            </a:r>
            <a:endParaRPr>
              <a:solidFill>
                <a:schemeClr val="dk1"/>
              </a:solidFill>
            </a:endParaRPr>
          </a:p>
          <a:p>
            <a:pPr indent="-298450" lvl="3" marL="1828800" rtl="0" algn="l">
              <a:lnSpc>
                <a:spcPct val="115000"/>
              </a:lnSpc>
              <a:spcBef>
                <a:spcPts val="0"/>
              </a:spcBef>
              <a:spcAft>
                <a:spcPts val="0"/>
              </a:spcAft>
              <a:buClr>
                <a:schemeClr val="dk1"/>
              </a:buClr>
              <a:buSzPts val="1100"/>
              <a:buFont typeface="Arial"/>
              <a:buAutoNum type="arabicParenBoth"/>
            </a:pPr>
            <a:r>
              <a:rPr lang="en">
                <a:solidFill>
                  <a:schemeClr val="dk1"/>
                </a:solidFill>
              </a:rPr>
              <a:t>In order to be free there must be clear rules to existence and apply to myself</a:t>
            </a:r>
            <a:endParaRPr>
              <a:solidFill>
                <a:schemeClr val="dk1"/>
              </a:solidFill>
            </a:endParaRPr>
          </a:p>
          <a:p>
            <a:pPr indent="-298450" lvl="3" marL="1828800" rtl="0" algn="l">
              <a:lnSpc>
                <a:spcPct val="115000"/>
              </a:lnSpc>
              <a:spcBef>
                <a:spcPts val="0"/>
              </a:spcBef>
              <a:spcAft>
                <a:spcPts val="0"/>
              </a:spcAft>
              <a:buClr>
                <a:schemeClr val="dk1"/>
              </a:buClr>
              <a:buSzPts val="1100"/>
              <a:buFont typeface="Arial"/>
              <a:buAutoNum type="arabicParenBoth"/>
            </a:pPr>
            <a:r>
              <a:rPr lang="en">
                <a:solidFill>
                  <a:schemeClr val="dk1"/>
                </a:solidFill>
              </a:rPr>
              <a:t>Between slavery and randomness</a:t>
            </a:r>
            <a:endParaRPr>
              <a:solidFill>
                <a:schemeClr val="dk1"/>
              </a:solidFill>
            </a:endParaRPr>
          </a:p>
          <a:p>
            <a:pPr indent="-298450" lvl="3" marL="1828800" rtl="0" algn="l">
              <a:lnSpc>
                <a:spcPct val="115000"/>
              </a:lnSpc>
              <a:spcBef>
                <a:spcPts val="0"/>
              </a:spcBef>
              <a:spcAft>
                <a:spcPts val="0"/>
              </a:spcAft>
              <a:buClr>
                <a:schemeClr val="dk1"/>
              </a:buClr>
              <a:buSzPts val="1100"/>
              <a:buFont typeface="Arial"/>
              <a:buAutoNum type="arabicParenBoth"/>
            </a:pPr>
            <a:r>
              <a:rPr lang="en">
                <a:solidFill>
                  <a:schemeClr val="dk1"/>
                </a:solidFill>
              </a:rPr>
              <a:t>Between others’ purpose and no purpose</a:t>
            </a:r>
            <a:endParaRPr>
              <a:solidFill>
                <a:schemeClr val="dk1"/>
              </a:solidFill>
            </a:endParaRPr>
          </a:p>
          <a:p>
            <a:pPr indent="-298450" lvl="2" marL="1371600" rtl="0" algn="l">
              <a:lnSpc>
                <a:spcPct val="115000"/>
              </a:lnSpc>
              <a:spcBef>
                <a:spcPts val="0"/>
              </a:spcBef>
              <a:spcAft>
                <a:spcPts val="0"/>
              </a:spcAft>
              <a:buClr>
                <a:schemeClr val="dk1"/>
              </a:buClr>
              <a:buSzPts val="1100"/>
              <a:buFont typeface="Arial"/>
              <a:buAutoNum type="romanLcParenR"/>
            </a:pPr>
            <a:r>
              <a:rPr lang="en">
                <a:solidFill>
                  <a:schemeClr val="dk1"/>
                </a:solidFill>
              </a:rPr>
              <a:t>Self determination</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AutoNum type="arabicParenR"/>
            </a:pPr>
            <a:r>
              <a:rPr b="1" lang="en">
                <a:solidFill>
                  <a:schemeClr val="dk1"/>
                </a:solidFill>
              </a:rPr>
              <a:t>Social definition of freedom:</a:t>
            </a:r>
            <a:r>
              <a:rPr lang="en">
                <a:solidFill>
                  <a:schemeClr val="dk1"/>
                </a:solidFill>
              </a:rPr>
              <a:t> Freedom maximization / freedom</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AutoNum type="alphaLcParenR"/>
            </a:pPr>
            <a:r>
              <a:rPr lang="en">
                <a:solidFill>
                  <a:schemeClr val="dk1"/>
                </a:solidFill>
              </a:rPr>
              <a:t>You can do whatever you want .. up to the point where it interferes with others doing what they want (when your activities stop people from exercising their freedom)</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AutoNum type="alphaLcParenR"/>
            </a:pPr>
            <a:r>
              <a:rPr lang="en">
                <a:solidFill>
                  <a:schemeClr val="dk1"/>
                </a:solidFill>
              </a:rPr>
              <a:t>Drinking driving pictures (1st picture) freedom to drink (unseen environment - free to do so - do whatever you want) (2nd picture) drinking while driving (taking away someone’s freedom)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Font typeface="Roboto"/>
              <a:buAutoNum type="arabicParenR"/>
            </a:pPr>
            <a:r>
              <a:rPr b="1" lang="en">
                <a:solidFill>
                  <a:schemeClr val="dk1"/>
                </a:solidFill>
              </a:rPr>
              <a:t>Practical definition of freedom:</a:t>
            </a:r>
            <a:endParaRPr b="1">
              <a:solidFill>
                <a:schemeClr val="dk1"/>
              </a:solidFill>
            </a:endParaRPr>
          </a:p>
          <a:p>
            <a:pPr indent="-298450" lvl="0" marL="457200" rtl="0" algn="l">
              <a:lnSpc>
                <a:spcPct val="115000"/>
              </a:lnSpc>
              <a:spcBef>
                <a:spcPts val="0"/>
              </a:spcBef>
              <a:spcAft>
                <a:spcPts val="0"/>
              </a:spcAft>
              <a:buClr>
                <a:schemeClr val="dk1"/>
              </a:buClr>
              <a:buSzPts val="1100"/>
              <a:buFont typeface="Arial"/>
              <a:buAutoNum type="arabicParenR"/>
            </a:pPr>
            <a:r>
              <a:rPr lang="en">
                <a:solidFill>
                  <a:schemeClr val="dk1"/>
                </a:solidFill>
              </a:rPr>
              <a:t>Physically free: not constrained/compelled</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AutoNum type="arabicParenR"/>
            </a:pPr>
            <a:r>
              <a:rPr lang="en">
                <a:solidFill>
                  <a:schemeClr val="dk1"/>
                </a:solidFill>
              </a:rPr>
              <a:t>Mentally informed: not misinformed (not uninformed?) informationally free. Understand whats going on around you</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AutoNum type="arabicParenR"/>
            </a:pPr>
            <a:r>
              <a:rPr lang="en">
                <a:solidFill>
                  <a:schemeClr val="dk1"/>
                </a:solidFill>
              </a:rPr>
              <a:t>Psychologically reasonable: not drugged, not altered, sleepwalking, etc.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879086273b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879086273b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limiting the time you might have taken to fully weigh all your options or consider alternative providers. Your autonomy was affected because the nudge pushed you towards quicker decision-making, possibly before you were ready.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879086273b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879086273b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 scarcity nudge pressures users into making quicker decisions, reducing the time available for thoughtful consideration. As a result, users' autonomy is compromised, as they may feel compelled to buy sooner than they might have if allowed more time to reflect on the purchase.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fcd1971c93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fcd1971c93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HyperLinkedIN, TInder, Netflix: Does this limit </a:t>
            </a:r>
            <a:r>
              <a:rPr lang="en"/>
              <a:t>possibilities</a:t>
            </a:r>
            <a:r>
              <a:rPr lang="en"/>
              <a:t> or increase freedom?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a:t>
            </a:r>
            <a:r>
              <a:rPr lang="en"/>
              <a:t>value when you figure things out yourself!</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ff4214cf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ff4214cf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879086273b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879086273b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asked: Does Cardisio increase user autonomy? (versus biological health)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ML and big data task - machines can make better predictions than human doctors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Collected 1000s of EKG, health data, heart attacks, disease, no problems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Come to office you will not see a doctor - give you EKG - we will tell you what will happen to you with your heart health. Predictions, not exact, use percentages.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Very accurate and noninvasive and you get answers. What are the chances you have heart attack in next 5, 10, 20 years? That is what they did.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Came to ethics people, how does this machine work on human level? Tech level they got: EKG and predictions.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At first it seems like it helps freedom/autonomy, when you look more carefully maybe not… not help but takes away freedom.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How can we make this help your freedom?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Original output = Green/Red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For autonomy maximization: What should output be (percentages, colors…)? Add yellow?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Where are the thresholds?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Ex: 55 year old, X percentage risk for HA in 10 years. Is it currently green or red? When should I change my life? When are you painted as red? What percentage makes it red? They asked many questions like above. In this case they were trying to help the patients be more free. Where is the threshold? Is it diff based on age and gender? 2 years? 5 years? 10 years?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First proposal is have 3 colors. Green (good), Red (bad), Yellow (mid)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Users want simple! Not a lot of info! Overwhelming. Users dont want accuracy, they want to know how to live their life for the work to make sense.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case is trying distinguish a ML helps you live your life versus evaluating for accuracy. Big list of possibilities does not help! Bridge statistics and human reality / translation. What is this translation? One translation is how we can increase freedom.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79086273b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879086273b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879086273b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879086273b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ff4214cfe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ff4214cfe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879086273b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879086273b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879086273b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879086273b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Nudge is </a:t>
            </a:r>
            <a:r>
              <a:rPr lang="en"/>
              <a:t>challenge</a:t>
            </a:r>
            <a:r>
              <a:rPr lang="en"/>
              <a:t> against autonomy</a:t>
            </a:r>
            <a:endParaRPr/>
          </a:p>
          <a:p>
            <a:pPr indent="0" lvl="0" marL="0" rtl="0" algn="l">
              <a:spcBef>
                <a:spcPts val="0"/>
              </a:spcBef>
              <a:spcAft>
                <a:spcPts val="0"/>
              </a:spcAft>
              <a:buNone/>
            </a:pPr>
            <a:r>
              <a:rPr lang="en"/>
              <a:t> surrendering part of their autonomy to the nudge created by AI.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3"/>
          <p:cNvPicPr preferRelativeResize="0"/>
          <p:nvPr/>
        </p:nvPicPr>
        <p:blipFill>
          <a:blip r:embed="rId3">
            <a:alphaModFix/>
          </a:blip>
          <a:stretch>
            <a:fillRect/>
          </a:stretch>
        </p:blipFill>
        <p:spPr>
          <a:xfrm>
            <a:off x="-74000" y="-72000"/>
            <a:ext cx="9218000" cy="5282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24" name="Google Shape;124;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 name="Google Shape;125;p22"/>
          <p:cNvPicPr preferRelativeResize="0"/>
          <p:nvPr/>
        </p:nvPicPr>
        <p:blipFill>
          <a:blip r:embed="rId3">
            <a:alphaModFix/>
          </a:blip>
          <a:stretch>
            <a:fillRect/>
          </a:stretch>
        </p:blipFill>
        <p:spPr>
          <a:xfrm>
            <a:off x="0" y="12229"/>
            <a:ext cx="9143999" cy="51190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31" name="Google Shape;131;p2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2" name="Google Shape;132;p23"/>
          <p:cNvPicPr preferRelativeResize="0"/>
          <p:nvPr/>
        </p:nvPicPr>
        <p:blipFill>
          <a:blip r:embed="rId3">
            <a:alphaModFix/>
          </a:blip>
          <a:stretch>
            <a:fillRect/>
          </a:stretch>
        </p:blipFill>
        <p:spPr>
          <a:xfrm>
            <a:off x="0" y="13034"/>
            <a:ext cx="9144000" cy="51174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69" name="Google Shape;69;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0" name="Google Shape;70;p14"/>
          <p:cNvPicPr preferRelativeResize="0"/>
          <p:nvPr/>
        </p:nvPicPr>
        <p:blipFill>
          <a:blip r:embed="rId3">
            <a:alphaModFix/>
          </a:blip>
          <a:stretch>
            <a:fillRect/>
          </a:stretch>
        </p:blipFill>
        <p:spPr>
          <a:xfrm>
            <a:off x="0" y="19284"/>
            <a:ext cx="9144000" cy="51049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Locke’s Locked Room Experiment</a:t>
            </a:r>
            <a:endParaRPr>
              <a:solidFill>
                <a:srgbClr val="000000"/>
              </a:solidFill>
            </a:endParaRPr>
          </a:p>
        </p:txBody>
      </p:sp>
      <p:sp>
        <p:nvSpPr>
          <p:cNvPr id="76" name="Google Shape;76;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rgbClr val="000000"/>
                </a:solidFill>
              </a:rPr>
              <a:t>Don’t </a:t>
            </a:r>
            <a:r>
              <a:rPr lang="en">
                <a:solidFill>
                  <a:srgbClr val="000000"/>
                </a:solidFill>
              </a:rPr>
              <a:t>want</a:t>
            </a:r>
            <a:r>
              <a:rPr lang="en">
                <a:solidFill>
                  <a:srgbClr val="000000"/>
                </a:solidFill>
              </a:rPr>
              <a:t> to get out! Do not realize </a:t>
            </a:r>
            <a:r>
              <a:rPr lang="en">
                <a:solidFill>
                  <a:srgbClr val="000000"/>
                </a:solidFill>
              </a:rPr>
              <a:t>door</a:t>
            </a:r>
            <a:r>
              <a:rPr lang="en">
                <a:solidFill>
                  <a:srgbClr val="000000"/>
                </a:solidFill>
              </a:rPr>
              <a:t> is locked! </a:t>
            </a:r>
            <a:r>
              <a:rPr b="1" lang="en">
                <a:solidFill>
                  <a:srgbClr val="000000"/>
                </a:solidFill>
              </a:rPr>
              <a:t>Are you free?</a:t>
            </a:r>
            <a:endParaRPr b="1">
              <a:solidFill>
                <a:srgbClr val="000000"/>
              </a:solidFill>
            </a:endParaRPr>
          </a:p>
          <a:p>
            <a:pPr indent="0" lvl="0" marL="0" rtl="0" algn="l">
              <a:spcBef>
                <a:spcPts val="1200"/>
              </a:spcBef>
              <a:spcAft>
                <a:spcPts val="0"/>
              </a:spcAft>
              <a:buNone/>
            </a:pPr>
            <a:r>
              <a:t/>
            </a:r>
            <a:endParaRPr>
              <a:solidFill>
                <a:srgbClr val="000000"/>
              </a:solidFill>
            </a:endParaRPr>
          </a:p>
          <a:p>
            <a:pPr indent="-342900" lvl="0" marL="457200" rtl="0" algn="l">
              <a:spcBef>
                <a:spcPts val="1200"/>
              </a:spcBef>
              <a:spcAft>
                <a:spcPts val="0"/>
              </a:spcAft>
              <a:buClr>
                <a:srgbClr val="000000"/>
              </a:buClr>
              <a:buSzPts val="1800"/>
              <a:buChar char="-"/>
            </a:pPr>
            <a:r>
              <a:rPr lang="en">
                <a:solidFill>
                  <a:srgbClr val="000000"/>
                </a:solidFill>
              </a:rPr>
              <a:t>Perspective 1) Feeling content, free in sense of being or knowing you are locked in!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Perspective 2) No personal development (specific freedom lost) Cannot change your mind!</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1200"/>
              </a:spcAft>
              <a:buNone/>
            </a:pPr>
            <a:r>
              <a:rPr lang="en">
                <a:solidFill>
                  <a:srgbClr val="000000"/>
                </a:solidFill>
              </a:rPr>
              <a:t>No “correct” answer to freedom question! The beauty of ethics!</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82" name="Google Shape;82;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3" name="Google Shape;83;p16"/>
          <p:cNvPicPr preferRelativeResize="0"/>
          <p:nvPr/>
        </p:nvPicPr>
        <p:blipFill>
          <a:blip r:embed="rId3">
            <a:alphaModFix/>
          </a:blip>
          <a:stretch>
            <a:fillRect/>
          </a:stretch>
        </p:blipFill>
        <p:spPr>
          <a:xfrm>
            <a:off x="26581" y="0"/>
            <a:ext cx="9090836"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89" name="Google Shape;89;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0" name="Google Shape;90;p17"/>
          <p:cNvPicPr preferRelativeResize="0"/>
          <p:nvPr/>
        </p:nvPicPr>
        <p:blipFill>
          <a:blip r:embed="rId3">
            <a:alphaModFix/>
          </a:blip>
          <a:stretch>
            <a:fillRect/>
          </a:stretch>
        </p:blipFill>
        <p:spPr>
          <a:xfrm>
            <a:off x="0" y="11750"/>
            <a:ext cx="9144000" cy="512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96" name="Google Shape;96;p1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7" name="Google Shape;97;p18"/>
          <p:cNvPicPr preferRelativeResize="0"/>
          <p:nvPr/>
        </p:nvPicPr>
        <p:blipFill>
          <a:blip r:embed="rId3">
            <a:alphaModFix/>
          </a:blip>
          <a:stretch>
            <a:fillRect/>
          </a:stretch>
        </p:blipFill>
        <p:spPr>
          <a:xfrm>
            <a:off x="0" y="19284"/>
            <a:ext cx="9144000" cy="51049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03" name="Google Shape;103;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4" name="Google Shape;104;p19"/>
          <p:cNvPicPr preferRelativeResize="0"/>
          <p:nvPr/>
        </p:nvPicPr>
        <p:blipFill>
          <a:blip r:embed="rId3">
            <a:alphaModFix/>
          </a:blip>
          <a:stretch>
            <a:fillRect/>
          </a:stretch>
        </p:blipFill>
        <p:spPr>
          <a:xfrm>
            <a:off x="0" y="8"/>
            <a:ext cx="9144000" cy="50749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10" name="Google Shape;110;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1" name="Google Shape;111;p20"/>
          <p:cNvPicPr preferRelativeResize="0"/>
          <p:nvPr/>
        </p:nvPicPr>
        <p:blipFill>
          <a:blip r:embed="rId3">
            <a:alphaModFix/>
          </a:blip>
          <a:stretch>
            <a:fillRect/>
          </a:stretch>
        </p:blipFill>
        <p:spPr>
          <a:xfrm>
            <a:off x="0" y="11270"/>
            <a:ext cx="9144000" cy="51209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17" name="Google Shape;117;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8" name="Google Shape;118;p21"/>
          <p:cNvPicPr preferRelativeResize="0"/>
          <p:nvPr/>
        </p:nvPicPr>
        <p:blipFill>
          <a:blip r:embed="rId3">
            <a:alphaModFix/>
          </a:blip>
          <a:stretch>
            <a:fillRect/>
          </a:stretch>
        </p:blipFill>
        <p:spPr>
          <a:xfrm>
            <a:off x="0" y="154893"/>
            <a:ext cx="9144000" cy="51385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